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43"/>
  </p:notesMasterIdLst>
  <p:handoutMasterIdLst>
    <p:handoutMasterId r:id="rId44"/>
  </p:handoutMasterIdLst>
  <p:sldIdLst>
    <p:sldId id="321" r:id="rId2"/>
    <p:sldId id="335" r:id="rId3"/>
    <p:sldId id="337" r:id="rId4"/>
    <p:sldId id="338" r:id="rId5"/>
    <p:sldId id="339" r:id="rId6"/>
    <p:sldId id="340" r:id="rId7"/>
    <p:sldId id="341" r:id="rId8"/>
    <p:sldId id="343" r:id="rId9"/>
    <p:sldId id="342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36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5" r:id="rId32"/>
    <p:sldId id="364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4" r:id="rId41"/>
    <p:sldId id="373" r:id="rId42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52" y="77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23.01.2023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23.01.2023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https://scrumtrek.ru/blog/agile-scrum/3406/agile-history-1/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Чтобы люди работали эффективнее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процессы и инструменты не должны их ограничивать. В </a:t>
            </a:r>
            <a:r>
              <a:rPr lang="ru-RU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Agile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ни процесс, ни тем более программный инструмент не диктует, что людям делать. Более того, они сами решают, как менять процессы/инструменты своей работы.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ускорить процесс разработки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люди также должны взаимодействовать напрямую (без посредников в виде документов или других людей), активно общаться между собой лично, а не письменно. Правда, в современном бизнесе общение часто вынуждено переходить в </a:t>
            </a:r>
            <a:r>
              <a:rPr lang="ru-RU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онлайн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Но тогда это должна быть видеосвязь с интерактивными </a:t>
            </a:r>
            <a:r>
              <a:rPr lang="ru-RU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онлайн-досками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а не только письма и чаты.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 </a:t>
            </a:r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клиенты были довольны,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им нужен именно работающий продукт. Поэтому разработчики продукта должны фокусироваться именно на том, чтобы продуктом можно было как можно скорее воспользоваться, а не на составлении списков, диаграмм, требований, отчетов перед заказчиком.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укладываться в сжатые сроки с минимумом затрат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зачастую не стоит связывать себя документацией. Поддержка документации в адекватном продукту состоянии нередко замедляет разработку и требует неоправданно больших затрат.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Чтобы на выходе получить продукт, действительно ценный для заказчика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стоит отказаться от излишних деталей в контракте между подрядчиком и заказчиком (равно как и в требованиях внутреннего заказчика к внутреннему разработчику продукта). Будучи жестко заданы на старте, детали контракта мешают учитывать новые данные и приоритеты, появляющиеся лишь во время разработки.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бизнес-ценность продукта быстро росла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заказчик с разработчиком должны плотно общаться по ходу работы. В этом случае все возникающие изменения и проблемы оперативно обрабатываются обеими сторонами.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чтобы такое сотрудничество исполнителя и заказчика стало возможным, нужно выстраивать их доверие друг к другу.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4) </a:t>
            </a:r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не откладывать риски проектов на последние стадии разработки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(когда будет уже поздно уменьшать содержание работы, сдвигать срок или усиливать команду), </a:t>
            </a:r>
            <a:r>
              <a:rPr lang="ru-RU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Agile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предлагает не только итеративность работы, но и готовность к изменениям на всех стадиях.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Чтобы в первую очередь делалось самое ценное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текущее видение </a:t>
            </a:r>
            <a:r>
              <a:rPr lang="ru-RU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бизнес-ценности</a:t>
            </a:r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позиционирования продукта должно быть прозрачно для разработчиков, а процесс их работы должен позволять вносить существенные изменения в прежние планы. В том числе, разработчики должны быть готовы добавлять в продукт незапланированные новые возможности, если они стали ценными в изменившейся ситуации.</a:t>
            </a:r>
          </a:p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Что касается готовности к изменениям со стороны представителей заказчика (клиента), то в такой ситуации они могут пожертвовать чем-то запланированным (но менее ценным) ради новых возможностей. Готовность заказчика оперативно жертвовать какой-то частью запланированного также нужна в ситуации, когда исполнители столкнулись с непредвиденными проблемами в ходе разработки.</a:t>
            </a:r>
          </a:p>
          <a:p>
            <a:endParaRPr lang="ru-RU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1995 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OOPSLA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Object-Oriented Programming, Systems, Languages &amp; Applications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ru-RU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Работали вместе до 2009 года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Длительность одного спринта от 1 до 4 недель. Чем короче спринт, тем более гибким является процесс разработки, релизы выходят чаще, быстрее поступают отзывы от потребителя, меньше времени тратится на работу в неправильном направлении, но много времени тратится на митинги планирования спринта, ретроспективы.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Оценки могут записываться на листках бумаги, либо для этого могут использоваться специальные карточки (см. покер планирования) и должны открываться одновременно. Такая организация проведения оценки позволяет избежать эффекта привязки.</a:t>
            </a:r>
          </a:p>
          <a:p>
            <a:r>
              <a:rPr lang="ru-RU" dirty="0"/>
              <a:t>Если все выбранные разработчиками значения попадают в интервал не более чем из трёх последовательных чисел Фибоначчи, то в качестве конечной оценки задачи группой используется усреднённая оценка всех разработчиков группы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en-US" sz="8000" dirty="0" err="1"/>
              <a:t>kanban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Sashim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6" y="4015945"/>
            <a:ext cx="8980284" cy="5018045"/>
          </a:xfrm>
          <a:prstGeom prst="rect">
            <a:avLst/>
          </a:prstGeom>
          <a:noFill/>
        </p:spPr>
      </p:pic>
      <p:pic>
        <p:nvPicPr>
          <p:cNvPr id="157700" name="Picture 4" descr="waterfall with subprojec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5760" y="2332336"/>
            <a:ext cx="8901927" cy="5009539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909698" y="953787"/>
            <a:ext cx="79672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Модификации каскадной модели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Компьютер, изменивший все / Хаб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0594" y="2644331"/>
            <a:ext cx="11800273" cy="786685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7614930" y="1151496"/>
            <a:ext cx="412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IBM SYSTEM 360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368692" y="1188566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IBM OS/360</a:t>
            </a:r>
            <a:endParaRPr lang="ru-RU" sz="4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73010" y="3313927"/>
            <a:ext cx="1070838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ru-RU" sz="4000" dirty="0"/>
              <a:t> На разработку ушло 5 тысяч </a:t>
            </a:r>
            <a:r>
              <a:rPr lang="ru-RU" sz="4000" dirty="0" err="1"/>
              <a:t>человеко-лет</a:t>
            </a:r>
            <a:endParaRPr lang="ru-RU" sz="4000" dirty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ru-RU" sz="4000" dirty="0"/>
              <a:t> Стоимость разработки 8,3 миллиарда долларов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ru-RU" sz="4000" dirty="0"/>
              <a:t> Монолитная программа</a:t>
            </a:r>
          </a:p>
        </p:txBody>
      </p:sp>
      <p:pic>
        <p:nvPicPr>
          <p:cNvPr id="159750" name="Picture 6" descr="Микросервисы: пожалуйста, не нужно / Хаб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3952" y="6077466"/>
            <a:ext cx="6974273" cy="4558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software market sha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2212" y="1442651"/>
            <a:ext cx="13948758" cy="7849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00" name="Picture 8" descr="Микропроцессор Intel 4004 в керамическом корпусе с серыми полосам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5297" y="2916194"/>
            <a:ext cx="7475840" cy="4983894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2622806" y="1393480"/>
            <a:ext cx="15998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Первый в мире микропроцессор был анонсирован в ноябре 1971</a:t>
            </a:r>
          </a:p>
        </p:txBody>
      </p:sp>
      <p:pic>
        <p:nvPicPr>
          <p:cNvPr id="9" name="Picture 2" descr="Компьютер, изменивший все / Хаб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45795" y="2916195"/>
            <a:ext cx="7463050" cy="49753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4200299" y="9405808"/>
            <a:ext cx="1778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3×4 мм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3728090" y="9615873"/>
            <a:ext cx="1497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771 кг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3544544" y="8503765"/>
            <a:ext cx="2340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10,000</a:t>
            </a:r>
            <a:r>
              <a:rPr lang="en-US" sz="4000" dirty="0"/>
              <a:t> </a:t>
            </a:r>
            <a:r>
              <a:rPr lang="en-US" sz="4000" dirty="0" err="1"/>
              <a:t>ips</a:t>
            </a:r>
            <a:endParaRPr lang="ru-RU" sz="4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46317" y="8322532"/>
            <a:ext cx="2340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5</a:t>
            </a:r>
            <a:r>
              <a:rPr lang="ru-RU" sz="4000" dirty="0"/>
              <a:t>0,000</a:t>
            </a:r>
            <a:r>
              <a:rPr lang="en-US" sz="4000" dirty="0"/>
              <a:t> </a:t>
            </a:r>
            <a:r>
              <a:rPr lang="en-US" sz="4000" dirty="0" err="1"/>
              <a:t>ips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5577" y="1393480"/>
            <a:ext cx="99316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Как это все отражается на разработке софта?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07276" y="2814508"/>
            <a:ext cx="119860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ru-RU" sz="3600" dirty="0"/>
              <a:t>Конкурентный рынок стал требовать скорость и гибкости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ru-RU" sz="3600" dirty="0"/>
              <a:t>На первый план вышла разработка сравнительно небольших “коробочных” программ* (</a:t>
            </a:r>
            <a:r>
              <a:rPr lang="ru-RU" sz="3600" dirty="0" err="1"/>
              <a:t>packaged</a:t>
            </a:r>
            <a:r>
              <a:rPr lang="ru-RU" sz="3600" dirty="0"/>
              <a:t> </a:t>
            </a:r>
            <a:r>
              <a:rPr lang="ru-RU" sz="3600" dirty="0" err="1"/>
              <a:t>software</a:t>
            </a:r>
            <a:r>
              <a:rPr lang="ru-RU" sz="3600" dirty="0"/>
              <a:t>), обеспечивающих совместимость на разных компьютерах</a:t>
            </a:r>
          </a:p>
        </p:txBody>
      </p:sp>
      <p:pic>
        <p:nvPicPr>
          <p:cNvPr id="6" name="Picture 4" descr="software crisi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938" y="5535827"/>
            <a:ext cx="8170253" cy="51050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03814" y="743721"/>
            <a:ext cx="143712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 Концепция итеративно-инкрементальной разработки (ИИР)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16205" y="2461311"/>
            <a:ext cx="17135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1972 году - </a:t>
            </a:r>
            <a:r>
              <a:rPr lang="en-US" sz="3600" dirty="0"/>
              <a:t>IBM </a:t>
            </a:r>
            <a:r>
              <a:rPr lang="ru-RU" sz="3600" dirty="0"/>
              <a:t>получает заказ на систему управления для подводной лодки.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76185" y="3840116"/>
            <a:ext cx="16743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Команда разбила разработку проекта на </a:t>
            </a:r>
            <a:r>
              <a:rPr lang="ru-RU" sz="3600" b="1" dirty="0"/>
              <a:t>четыре итерации </a:t>
            </a:r>
            <a:r>
              <a:rPr lang="ru-RU" sz="3600" dirty="0"/>
              <a:t>по 6 месяцев.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36281" y="7268089"/>
            <a:ext cx="8356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Проект был завершен успешно и вовремя.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37997" y="5167441"/>
            <a:ext cx="16076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На основании обратной связи готовились спецификации для следующей итерации</a:t>
            </a:r>
          </a:p>
        </p:txBody>
      </p:sp>
      <p:pic>
        <p:nvPicPr>
          <p:cNvPr id="162818" name="Picture 2" descr="trident submar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1718" y="6112646"/>
            <a:ext cx="4831491" cy="45034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22746" y="681938"/>
            <a:ext cx="18513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В 1975 - </a:t>
            </a:r>
            <a:r>
              <a:rPr lang="en-US" sz="4400" dirty="0"/>
              <a:t>“Iterative Enhancement: A Practical Technique for Software Development“</a:t>
            </a:r>
            <a:endParaRPr lang="ru-RU" sz="4400" dirty="0"/>
          </a:p>
        </p:txBody>
      </p:sp>
      <p:pic>
        <p:nvPicPr>
          <p:cNvPr id="164866" name="Picture 2" descr="iterative increment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5270" y="2035776"/>
            <a:ext cx="14212249" cy="7997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632714" y="681938"/>
            <a:ext cx="4575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Командная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574" y="2656702"/>
            <a:ext cx="131599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Собрать небольшую кросс функциональную команду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Поставить ей конкретную </a:t>
            </a:r>
            <a:r>
              <a:rPr lang="ru-RU" sz="4000" dirty="0" err="1"/>
              <a:t>бизнесовую</a:t>
            </a:r>
            <a:r>
              <a:rPr lang="ru-RU" sz="4000" dirty="0"/>
              <a:t> цель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Наделить взаимоответственностью 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Предоставить свободу выбора по организации и способах достижения цели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Не мешать работать)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endParaRPr lang="ru-RU" sz="4000" dirty="0"/>
          </a:p>
        </p:txBody>
      </p:sp>
      <p:pic>
        <p:nvPicPr>
          <p:cNvPr id="1028" name="Picture 4" descr="Каким будет отделение пехоты через 50 лет? | Военная техника и вооружение |  Яндекс Дзе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0992" y="5863761"/>
            <a:ext cx="6072230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PC Sa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340" y="1235675"/>
            <a:ext cx="16298557" cy="9171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13256" y="451927"/>
            <a:ext cx="7580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Минутка истории</a:t>
            </a:r>
          </a:p>
        </p:txBody>
      </p:sp>
      <p:pic>
        <p:nvPicPr>
          <p:cNvPr id="93214" name="Picture 30" descr="ЭНИАК — Википеди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673" y="1933136"/>
            <a:ext cx="11735848" cy="89682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472076" y="681938"/>
            <a:ext cx="80281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Легковесные методы разработки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399101" y="4129472"/>
            <a:ext cx="2479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Crystal Clear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983679" y="5921203"/>
            <a:ext cx="4264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Extreme Programming</a:t>
            </a:r>
            <a:endParaRPr lang="ru-RU" sz="3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208839" y="8380196"/>
            <a:ext cx="5952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 Rapid Application Development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342691" y="5958274"/>
            <a:ext cx="136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Scrum</a:t>
            </a:r>
            <a:endParaRPr lang="ru-RU" sz="3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896156" y="3721700"/>
            <a:ext cx="5241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Feature driven development</a:t>
            </a:r>
            <a:endParaRPr lang="ru-RU" sz="3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3054450" y="6909743"/>
            <a:ext cx="5950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Adaptive Software Development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Robert C. Martin - Wikipe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28" y="2570205"/>
            <a:ext cx="9459619" cy="7449451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6672000" y="1139138"/>
            <a:ext cx="53319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Роберт </a:t>
            </a:r>
            <a:r>
              <a:rPr lang="ru-RU" sz="4400" dirty="0" err="1"/>
              <a:t>Сесил</a:t>
            </a:r>
            <a:r>
              <a:rPr lang="ru-RU" sz="4400" dirty="0"/>
              <a:t> Мартин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48482" name="Picture 2" descr="Product Owner - A arma secreta do Scr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8420"/>
            <a:ext cx="20127913" cy="11370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951124" y="4195889"/>
            <a:ext cx="1817678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ru-RU" sz="4000" dirty="0"/>
              <a:t>Люди и взаимодействие важнее процессов и инструментов</a:t>
            </a: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ru-RU" sz="4000" dirty="0"/>
              <a:t>Рабочее программное обеспечение важнее всеобъемлющей документации</a:t>
            </a: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ru-RU" sz="4000" dirty="0"/>
              <a:t>Сотрудничество с клиентами важнее переговоров по контракту</a:t>
            </a:r>
          </a:p>
          <a:p>
            <a:pPr marL="742950" indent="-742950">
              <a:spcBef>
                <a:spcPts val="1200"/>
              </a:spcBef>
              <a:buFont typeface="+mj-lt"/>
              <a:buAutoNum type="arabicPeriod"/>
            </a:pPr>
            <a:r>
              <a:rPr lang="ru-RU" sz="4000" dirty="0"/>
              <a:t>Реагирование на изменения важнее следования плану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72076" y="681938"/>
            <a:ext cx="779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Результаты 3х дневной встречи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03297" y="2663138"/>
            <a:ext cx="53880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4 </a:t>
            </a:r>
            <a:r>
              <a:rPr lang="ru-RU" sz="4400" dirty="0"/>
              <a:t>основные ценности</a:t>
            </a:r>
            <a:r>
              <a:rPr lang="en-US" sz="4400" dirty="0"/>
              <a:t>:</a:t>
            </a:r>
            <a:endParaRPr lang="ru-RU" sz="4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109230" y="8293700"/>
            <a:ext cx="10110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i="1" dirty="0"/>
              <a:t>«хотя то, что справа имеет несомненную ценность, </a:t>
            </a:r>
            <a:endParaRPr lang="en-US" sz="3600" i="1" dirty="0"/>
          </a:p>
          <a:p>
            <a:r>
              <a:rPr lang="ru-RU" sz="3600" i="1" dirty="0"/>
              <a:t>мы больше ценим то, что написано слева»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84595" y="618609"/>
            <a:ext cx="114344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Основополагающие принципы </a:t>
            </a:r>
            <a:r>
              <a:rPr lang="en-US" sz="4400" dirty="0"/>
              <a:t>Agile-</a:t>
            </a:r>
            <a:r>
              <a:rPr lang="ru-RU" sz="4400" dirty="0"/>
              <a:t>манифеста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2912" y="1603911"/>
            <a:ext cx="19230975" cy="9541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Наивысшим приоритетом для нас является </a:t>
            </a:r>
            <a:r>
              <a:rPr lang="ru-RU" sz="2800" b="1" dirty="0"/>
              <a:t>удовлетворение потребностей </a:t>
            </a:r>
            <a:r>
              <a:rPr lang="ru-RU" sz="2800" dirty="0"/>
              <a:t>заказчика, благодаря</a:t>
            </a:r>
            <a:r>
              <a:rPr lang="ru-RU" sz="2800" b="1" dirty="0"/>
              <a:t> регулярной и ранней поставке</a:t>
            </a:r>
            <a:r>
              <a:rPr lang="ru-RU" sz="2800" dirty="0"/>
              <a:t> ценного программного обеспечения.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b="1" dirty="0"/>
              <a:t>Изменение требований приветствуется, даже на поздних стадиях разработки</a:t>
            </a:r>
            <a:r>
              <a:rPr lang="ru-RU" sz="2800" dirty="0"/>
              <a:t>. Agile-процессы позволяют использовать изменения для обеспечения заказчику конкурентного преимущества.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Работающий продукт </a:t>
            </a:r>
            <a:r>
              <a:rPr lang="ru-RU" sz="2800" b="1" dirty="0"/>
              <a:t>следует выпускать как можно чаще</a:t>
            </a:r>
            <a:r>
              <a:rPr lang="ru-RU" sz="2800" dirty="0"/>
              <a:t>, с периодичностью от пары недель до пары месяцев.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На протяжении всего проекта </a:t>
            </a:r>
            <a:r>
              <a:rPr lang="ru-RU" sz="2800" b="1" dirty="0"/>
              <a:t>разработчики и представители бизнеса должны</a:t>
            </a:r>
            <a:r>
              <a:rPr lang="ru-RU" sz="2800" dirty="0"/>
              <a:t> ежедневно </a:t>
            </a:r>
            <a:r>
              <a:rPr lang="ru-RU" sz="2800" b="1" dirty="0"/>
              <a:t>работать вместе.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Над проектом должны работать </a:t>
            </a:r>
            <a:r>
              <a:rPr lang="ru-RU" sz="2800" b="1" dirty="0"/>
              <a:t>мотивированные</a:t>
            </a:r>
            <a:r>
              <a:rPr lang="ru-RU" sz="2800" dirty="0"/>
              <a:t> профессионалы. Чтобы работа была сделана, создайте условия, обеспечьте поддержку и полностью доверьтесь им.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Непосредственное общение является наиболее практичным и эффективным способом обмена информацией как с самой командой, так и внутри команды.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Работающий продукт — основной показатель прогресса.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Инвесторы, разработчики и пользователи должны иметь возможность поддерживать постоянный ритм бесконечно. </a:t>
            </a:r>
            <a:r>
              <a:rPr lang="ru-RU" sz="2800" dirty="0" err="1"/>
              <a:t>Agile</a:t>
            </a:r>
            <a:r>
              <a:rPr lang="ru-RU" sz="2800" dirty="0"/>
              <a:t> помогает наладить такой устойчивый процесс разработки.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Постоянное внимание к техническому совершенству и качеству проектирования повышает гибкость проекта.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Простота — искусство минимизации лишней работы — крайне необходима.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Самые лучшие требования, архитектурные и технические решения рождаются у самоорганизующихся команд.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ru-RU" sz="2800" dirty="0"/>
              <a:t>Команда должна систематически анализировать возможные способы улучшения эффективности и соответственно корректировать стиль своей работы.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Agile vs Waterf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4144" y="1557338"/>
            <a:ext cx="14955132" cy="87715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Scrum Vs Kanban | DevOps Experts | Addteq Inc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8925" y="2763448"/>
            <a:ext cx="15059025" cy="744127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6172039" y="967688"/>
            <a:ext cx="8672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 </a:t>
            </a:r>
            <a:r>
              <a:rPr lang="ru-RU" sz="4400" dirty="0"/>
              <a:t>самые популярные </a:t>
            </a:r>
            <a:r>
              <a:rPr lang="en-US" sz="4400" dirty="0"/>
              <a:t>Agile </a:t>
            </a:r>
            <a:r>
              <a:rPr lang="ru-RU" sz="4400" dirty="0"/>
              <a:t>методики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74750" y="2180322"/>
            <a:ext cx="17227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SCRUM (англ. «схватка» — термин из регби, обозначает стартовое состояние команд перед </a:t>
            </a:r>
            <a:r>
              <a:rPr lang="ru-RU" sz="4000" dirty="0" err="1"/>
              <a:t>вбросом</a:t>
            </a:r>
            <a:r>
              <a:rPr lang="ru-RU" sz="4000" dirty="0"/>
              <a:t> мяча)</a:t>
            </a:r>
          </a:p>
        </p:txBody>
      </p:sp>
      <p:pic>
        <p:nvPicPr>
          <p:cNvPr id="83970" name="Picture 2" descr="https://upload.wikimedia.org/wikipedia/commons/e/e7/Rugby_scrum_19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7326" y="4093906"/>
            <a:ext cx="13146087" cy="58724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Джефф Сазерленд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3112" y="5723715"/>
            <a:ext cx="2959101" cy="3940984"/>
          </a:xfrm>
          <a:prstGeom prst="rect">
            <a:avLst/>
          </a:prstGeom>
          <a:noFill/>
        </p:spPr>
      </p:pic>
      <p:pic>
        <p:nvPicPr>
          <p:cNvPr id="6" name="Picture 6" descr="Кен Швабе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71113" y="5799134"/>
            <a:ext cx="5030788" cy="3773094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271588" y="1689001"/>
            <a:ext cx="1645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Минимально необходимый набор мероприятий, артефактов, ролей, на которых строится </a:t>
            </a:r>
            <a:r>
              <a:rPr lang="ru-RU" sz="4000" b="1" dirty="0"/>
              <a:t>процесс</a:t>
            </a:r>
            <a:r>
              <a:rPr lang="ru-RU" sz="4000" dirty="0"/>
              <a:t> SCRUM-разработки, </a:t>
            </a:r>
            <a:r>
              <a:rPr lang="ru-RU" sz="4000" b="1" dirty="0"/>
              <a:t>позволяющий</a:t>
            </a:r>
            <a:r>
              <a:rPr lang="ru-RU" sz="4000" dirty="0"/>
              <a:t> </a:t>
            </a:r>
            <a:r>
              <a:rPr lang="ru-RU" sz="4000" b="1" dirty="0"/>
              <a:t>за фиксированные </a:t>
            </a:r>
            <a:r>
              <a:rPr lang="ru-RU" sz="4000" dirty="0"/>
              <a:t>небольшие </a:t>
            </a:r>
            <a:r>
              <a:rPr lang="ru-RU" sz="4000" b="1" dirty="0"/>
              <a:t>промежутки времени</a:t>
            </a:r>
            <a:r>
              <a:rPr lang="ru-RU" sz="4000" dirty="0"/>
              <a:t>, называемые спринтами </a:t>
            </a:r>
            <a:r>
              <a:rPr lang="ru-RU" sz="4000" b="1" dirty="0"/>
              <a:t>(</a:t>
            </a:r>
            <a:r>
              <a:rPr lang="ru-RU" sz="4000" b="1" dirty="0" err="1"/>
              <a:t>sprints</a:t>
            </a:r>
            <a:r>
              <a:rPr lang="ru-RU" sz="4000" b="1" dirty="0"/>
              <a:t>)</a:t>
            </a:r>
            <a:r>
              <a:rPr lang="ru-RU" sz="4000" dirty="0"/>
              <a:t>, </a:t>
            </a:r>
            <a:r>
              <a:rPr lang="ru-RU" sz="4000" b="1" dirty="0"/>
              <a:t>предоставлять</a:t>
            </a:r>
            <a:r>
              <a:rPr lang="ru-RU" sz="4000" dirty="0"/>
              <a:t> конечному пользователю </a:t>
            </a:r>
            <a:r>
              <a:rPr lang="ru-RU" sz="4000" b="1" dirty="0"/>
              <a:t>работающий продукт </a:t>
            </a:r>
            <a:r>
              <a:rPr lang="ru-RU" sz="4000" dirty="0"/>
              <a:t>с новыми </a:t>
            </a:r>
            <a:r>
              <a:rPr lang="ru-RU" sz="4000" dirty="0" err="1"/>
              <a:t>бизнес-возможностями</a:t>
            </a:r>
            <a:r>
              <a:rPr lang="ru-RU" sz="4000" dirty="0"/>
              <a:t>, для которых определён наибольший приоритет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494486" y="10119797"/>
            <a:ext cx="4208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err="1"/>
              <a:t>Джефф</a:t>
            </a:r>
            <a:r>
              <a:rPr lang="ru-RU" sz="4000" dirty="0"/>
              <a:t> Сазерленд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282765" y="9976922"/>
            <a:ext cx="28023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Кен </a:t>
            </a:r>
            <a:r>
              <a:rPr lang="ru-RU" sz="4000" dirty="0" err="1"/>
              <a:t>Швабер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960563" y="1894572"/>
            <a:ext cx="16313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Спринт —  жёстко фиксированный промежуток времени</a:t>
            </a:r>
          </a:p>
        </p:txBody>
      </p:sp>
      <p:pic>
        <p:nvPicPr>
          <p:cNvPr id="84996" name="Picture 4" descr="How to run Scrum efficiently in 2019? Quick guide for beginners / Hygger  company blog / Hab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7211" y="3049587"/>
            <a:ext cx="15689263" cy="7953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code &amp; fi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9348" y="-99211"/>
            <a:ext cx="20361403" cy="114583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Project Management Agile Scrum Board Templa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88" y="1900237"/>
            <a:ext cx="16173450" cy="8915213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7638" y="4529138"/>
            <a:ext cx="802639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Каждый разработчик должен дать свою независимую от других оценку трудоёмкости задачи, при этом должны использоваться числа из ряда Фибоначчи (1, 2, 3, 5, 8</a:t>
            </a:r>
            <a:r>
              <a:rPr lang="en-US" sz="4000" dirty="0"/>
              <a:t>)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312864" y="2261285"/>
            <a:ext cx="1006157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/>
              <a:t>Оценка задач: Покерное планирование</a:t>
            </a:r>
          </a:p>
        </p:txBody>
      </p:sp>
      <p:pic>
        <p:nvPicPr>
          <p:cNvPr id="91138" name="Picture 2" descr="Числа Фибоначчи — что это и для чего они нужны? - Блог SF Edu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9900" y="3957637"/>
            <a:ext cx="8571387" cy="4511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pic>
        <p:nvPicPr>
          <p:cNvPr id="90114" name="Picture 2" descr="https://upload.wikimedia.org/wikipedia/commons/0/05/SampleBurndown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0087" y="1703387"/>
            <a:ext cx="16444341" cy="8983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65264" y="2175936"/>
            <a:ext cx="177514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Цель спринта (</a:t>
            </a:r>
            <a:r>
              <a:rPr lang="en-US" sz="4000" dirty="0"/>
              <a:t>Sprint Goal)</a:t>
            </a:r>
            <a:r>
              <a:rPr lang="ru-RU" sz="4000" dirty="0"/>
              <a:t> - представляет собой </a:t>
            </a:r>
            <a:r>
              <a:rPr lang="ru-RU" sz="4000" b="1" dirty="0"/>
              <a:t>краткое описание </a:t>
            </a:r>
            <a:r>
              <a:rPr lang="ru-RU" sz="4000" b="1" dirty="0" err="1"/>
              <a:t>бизнес-цели</a:t>
            </a:r>
            <a:r>
              <a:rPr lang="ru-RU" sz="4000" b="1" dirty="0"/>
              <a:t> </a:t>
            </a:r>
            <a:r>
              <a:rPr lang="ru-RU" sz="4000" dirty="0"/>
              <a:t>спринта. Как артефакт, цель спринта помогает команде принимать обоснованные </a:t>
            </a:r>
            <a:r>
              <a:rPr lang="ru-RU" sz="4000" dirty="0" err="1"/>
              <a:t>бизнес-решения</a:t>
            </a:r>
            <a:r>
              <a:rPr lang="ru-RU" sz="4000" dirty="0"/>
              <a:t>.</a:t>
            </a:r>
          </a:p>
          <a:p>
            <a:endParaRPr lang="en-US" sz="4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pic>
        <p:nvPicPr>
          <p:cNvPr id="92162" name="Picture 2" descr="Ежедневные собрания в Agile разработке: 15 минут, без которых не видать  релиза / Блог компании Hygger / Хаб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0424" y="4762500"/>
            <a:ext cx="9617075" cy="54908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86714" y="624788"/>
            <a:ext cx="1623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Scrum</a:t>
            </a:r>
            <a:endParaRPr lang="ru-RU" sz="4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60563" y="1894572"/>
            <a:ext cx="4883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Наслоение спринтов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6772275" y="5195888"/>
            <a:ext cx="8053400" cy="1362075"/>
            <a:chOff x="6772275" y="5195888"/>
            <a:chExt cx="8053400" cy="1362075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6772275" y="5200650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Разработка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0796600" y="5195888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Тестирование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2809875" y="3590925"/>
            <a:ext cx="8053400" cy="1362075"/>
            <a:chOff x="6772275" y="5195888"/>
            <a:chExt cx="8053400" cy="1362075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6772275" y="5200650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Разработка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0796600" y="5195888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Тестирование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0810875" y="6834188"/>
            <a:ext cx="8053400" cy="1362075"/>
            <a:chOff x="6772275" y="5195888"/>
            <a:chExt cx="8053400" cy="1362075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6772275" y="5200650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Разработка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10796600" y="5195888"/>
              <a:ext cx="4029075" cy="13573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600" dirty="0">
                  <a:solidFill>
                    <a:schemeClr val="tx1"/>
                  </a:solidFill>
                </a:rPr>
                <a:t>Тестирование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Прямая со стрелкой 19"/>
          <p:cNvCxnSpPr/>
          <p:nvPr/>
        </p:nvCxnSpPr>
        <p:spPr>
          <a:xfrm>
            <a:off x="1371600" y="9486867"/>
            <a:ext cx="18073688" cy="5715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286714" y="624788"/>
            <a:ext cx="18516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endParaRPr lang="ru-RU" sz="4400" dirty="0"/>
          </a:p>
        </p:txBody>
      </p:sp>
      <p:pic>
        <p:nvPicPr>
          <p:cNvPr id="94210" name="Picture 2" descr="What is Kanban? | Back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4037" y="1811336"/>
            <a:ext cx="6858000" cy="4895850"/>
          </a:xfrm>
          <a:prstGeom prst="rect">
            <a:avLst/>
          </a:prstGeom>
          <a:noFill/>
        </p:spPr>
      </p:pic>
      <p:pic>
        <p:nvPicPr>
          <p:cNvPr id="94212" name="Picture 4" descr="Новые автомобили - модельный ряд | Toyota"/>
          <p:cNvPicPr>
            <a:picLocks noChangeAspect="1" noChangeArrowheads="1"/>
          </p:cNvPicPr>
          <p:nvPr/>
        </p:nvPicPr>
        <p:blipFill>
          <a:blip r:embed="rId3" cstate="print"/>
          <a:srcRect l="17516" r="17788"/>
          <a:stretch>
            <a:fillRect/>
          </a:stretch>
        </p:blipFill>
        <p:spPr bwMode="auto">
          <a:xfrm>
            <a:off x="2414589" y="1617662"/>
            <a:ext cx="6443663" cy="5228988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3049289" y="7833797"/>
            <a:ext cx="13034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Переводится с японского как сигнальная карточка(вывеска)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586252" y="596213"/>
            <a:ext cx="85906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- Бережливое производство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789112" y="2217637"/>
            <a:ext cx="167846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Концепция управления производственным предприятием, которая основана на постоянном </a:t>
            </a:r>
            <a:r>
              <a:rPr lang="ru-RU" sz="3600" b="1" dirty="0"/>
              <a:t>стремлении предприятия к устранению всех видов потерь</a:t>
            </a:r>
            <a:r>
              <a:rPr lang="ru-RU" sz="3600" dirty="0"/>
              <a:t>. Бережливое производство предполагает </a:t>
            </a:r>
            <a:r>
              <a:rPr lang="ru-RU" sz="3600" b="1" dirty="0"/>
              <a:t>вовлечение в процесс оптимизации каждого сотрудника </a:t>
            </a:r>
            <a:r>
              <a:rPr lang="ru-RU" sz="3600" dirty="0"/>
              <a:t>и максимальную ориентацию на потребителя.</a:t>
            </a:r>
          </a:p>
        </p:txBody>
      </p:sp>
      <p:pic>
        <p:nvPicPr>
          <p:cNvPr id="96258" name="Picture 2" descr="Скряга - ЯПлакалъ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6225" y="5397499"/>
            <a:ext cx="7816850" cy="54860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629489" y="581926"/>
            <a:ext cx="3510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метод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4374" y="2888001"/>
            <a:ext cx="99155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Позволяет </a:t>
            </a:r>
            <a:r>
              <a:rPr lang="ru-RU" sz="4000" b="1" dirty="0"/>
              <a:t>повысить прогнозируемость </a:t>
            </a:r>
            <a:r>
              <a:rPr lang="ru-RU" sz="4000" dirty="0"/>
              <a:t>количества задач, которое сотрудник или подразделение может выполнить за фиксированный промежуток времени. Точная настройка процесса поможет равномерно </a:t>
            </a:r>
            <a:r>
              <a:rPr lang="ru-RU" sz="4000" b="1" dirty="0"/>
              <a:t>распределить работу </a:t>
            </a:r>
            <a:r>
              <a:rPr lang="ru-RU" sz="4000" dirty="0"/>
              <a:t>между специалистами на разных этапах за счет </a:t>
            </a:r>
            <a:r>
              <a:rPr lang="ru-RU" sz="4000" b="1" dirty="0"/>
              <a:t>устранения «заторов»</a:t>
            </a:r>
            <a:r>
              <a:rPr lang="ru-RU" sz="4000" dirty="0"/>
              <a:t>, то есть скопления задач на одном из участков работы</a:t>
            </a:r>
          </a:p>
        </p:txBody>
      </p:sp>
      <p:pic>
        <p:nvPicPr>
          <p:cNvPr id="98306" name="Picture 2" descr="https://www.pmservices.ru/wp-content/uploads/2019/11/%D1%80%D0%B8%D1%8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69599" y="2835275"/>
            <a:ext cx="8818564" cy="6894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Bottleneck Software | Integrif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998" y="2683589"/>
            <a:ext cx="16386090" cy="7160499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8629489" y="581926"/>
            <a:ext cx="3510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метод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80861" y="1518721"/>
            <a:ext cx="5551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Узкие места (</a:t>
            </a:r>
            <a:r>
              <a:rPr lang="en-US" sz="4000" dirty="0" err="1"/>
              <a:t>bootle</a:t>
            </a:r>
            <a:r>
              <a:rPr lang="en-US" sz="4000" dirty="0"/>
              <a:t> neck</a:t>
            </a:r>
            <a:r>
              <a:rPr lang="ru-RU" sz="4000" dirty="0"/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If UI is not ready, what to automate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3262" y="4171950"/>
            <a:ext cx="9753600" cy="503872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8629489" y="581926"/>
            <a:ext cx="3510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метод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95098" y="2190234"/>
            <a:ext cx="113992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Очень часто узким местом выступает тестирование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37208" y="3713456"/>
            <a:ext cx="13465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600" dirty="0"/>
              <a:t>Проекты </a:t>
            </a:r>
            <a:r>
              <a:rPr lang="ru-RU" sz="3600" b="1" dirty="0"/>
              <a:t>всегда</a:t>
            </a:r>
            <a:r>
              <a:rPr lang="ru-RU" sz="3600" dirty="0"/>
              <a:t> превышали бюджеты</a:t>
            </a:r>
            <a:endParaRPr lang="en-US" sz="36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600" dirty="0"/>
              <a:t>Реализация проекта </a:t>
            </a:r>
            <a:r>
              <a:rPr lang="ru-RU" sz="3600" b="1" dirty="0"/>
              <a:t>всегда</a:t>
            </a:r>
            <a:r>
              <a:rPr lang="ru-RU" sz="3600" dirty="0"/>
              <a:t> превышала оговоренные сроки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600" dirty="0"/>
              <a:t>Итоговое ПО неэффективно решало возложенную на него задачу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600" dirty="0"/>
              <a:t>Итоговый результат был низкого качества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600" dirty="0"/>
              <a:t>Проекты были неуправляемыми, а код было сложно поддерживать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795415" y="904358"/>
            <a:ext cx="8926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/>
              <a:t>Проблемы подхода </a:t>
            </a:r>
            <a:r>
              <a:rPr lang="en-US" sz="5400" dirty="0"/>
              <a:t>Code &amp; Fix</a:t>
            </a:r>
            <a:r>
              <a:rPr lang="ru-RU" sz="5400" dirty="0"/>
              <a:t>: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629489" y="581926"/>
            <a:ext cx="3510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метод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95098" y="2190234"/>
            <a:ext cx="6635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Start finishing and finish starting</a:t>
            </a:r>
            <a:endParaRPr lang="ru-RU" sz="4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629489" y="581926"/>
            <a:ext cx="3510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/>
              <a:t>Kanban</a:t>
            </a:r>
            <a:r>
              <a:rPr lang="ru-RU" sz="4400" dirty="0"/>
              <a:t> метод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95098" y="2190234"/>
            <a:ext cx="8725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Как узнать, где в процессе узкое место?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133311" y="3899972"/>
            <a:ext cx="16503236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Наглядно визуализировать всю работу, каждого члена команды</a:t>
            </a:r>
            <a:r>
              <a:rPr lang="en-US" sz="4000" dirty="0"/>
              <a:t> </a:t>
            </a:r>
            <a:r>
              <a:rPr lang="ru-RU" sz="4000" dirty="0"/>
              <a:t>на доске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Разбить колонки на рабочие и буферные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Выставить </a:t>
            </a:r>
            <a:r>
              <a:rPr lang="en-US" sz="4000" dirty="0"/>
              <a:t>WIP </a:t>
            </a:r>
            <a:r>
              <a:rPr lang="ru-RU" sz="4000" dirty="0"/>
              <a:t>лимит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4000" dirty="0"/>
              <a:t>Посмотреть где скапливаются задачи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95415" y="904358"/>
            <a:ext cx="71363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/>
              <a:t>Последствия </a:t>
            </a:r>
            <a:r>
              <a:rPr lang="en-US" sz="5400" dirty="0"/>
              <a:t>Code &amp; Fix</a:t>
            </a:r>
            <a:r>
              <a:rPr lang="ru-RU" sz="5400" dirty="0"/>
              <a:t>:</a:t>
            </a:r>
          </a:p>
        </p:txBody>
      </p:sp>
      <p:pic>
        <p:nvPicPr>
          <p:cNvPr id="151554" name="Picture 2" descr="THERAC-25 | fracasosdesoftwa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9726" y="3920910"/>
            <a:ext cx="6764209" cy="5009052"/>
          </a:xfrm>
          <a:prstGeom prst="rect">
            <a:avLst/>
          </a:prstGeom>
          <a:noFill/>
        </p:spPr>
      </p:pic>
      <p:pic>
        <p:nvPicPr>
          <p:cNvPr id="151556" name="Picture 4" descr="ballist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41211" y="2960172"/>
            <a:ext cx="5597609" cy="675436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069127" y="9245170"/>
            <a:ext cx="229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Therac-25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19882" y="1064997"/>
            <a:ext cx="156807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1968 - </a:t>
            </a:r>
            <a:r>
              <a:rPr lang="en-US" sz="4400" dirty="0"/>
              <a:t>SOFTWARE ENGINEERING</a:t>
            </a:r>
            <a:r>
              <a:rPr lang="ru-RU" sz="4400" dirty="0"/>
              <a:t> - </a:t>
            </a:r>
            <a:r>
              <a:rPr lang="en-US" sz="4400" dirty="0"/>
              <a:t>NATO SCIENCE COMMITTEE</a:t>
            </a:r>
            <a:endParaRPr lang="ru-RU" sz="4400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5805" y="2572222"/>
            <a:ext cx="5372100" cy="694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9784" y="2575312"/>
            <a:ext cx="5278781" cy="69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13020718" y="2791298"/>
            <a:ext cx="5534025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907006" y="929073"/>
            <a:ext cx="141449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1970 - </a:t>
            </a:r>
            <a:r>
              <a:rPr lang="en-US" sz="4400" b="1" dirty="0"/>
              <a:t>Waterfall</a:t>
            </a:r>
            <a:r>
              <a:rPr lang="ru-RU" sz="4400" dirty="0"/>
              <a:t> (каскадная модель)</a:t>
            </a:r>
            <a:r>
              <a:rPr lang="ru-RU" sz="4400" b="1" dirty="0"/>
              <a:t> -</a:t>
            </a:r>
            <a:r>
              <a:rPr lang="ru-RU" sz="4400" dirty="0"/>
              <a:t>  </a:t>
            </a:r>
            <a:r>
              <a:rPr lang="ru-RU" sz="4400" b="1" dirty="0"/>
              <a:t>Уинстон </a:t>
            </a:r>
            <a:r>
              <a:rPr lang="ru-RU" sz="4400" b="1" dirty="0" err="1"/>
              <a:t>Уокер</a:t>
            </a:r>
            <a:r>
              <a:rPr lang="ru-RU" sz="4400" b="1" dirty="0"/>
              <a:t> </a:t>
            </a:r>
            <a:r>
              <a:rPr lang="ru-RU" sz="4400" b="1" dirty="0" err="1"/>
              <a:t>Ройс</a:t>
            </a:r>
            <a:endParaRPr lang="ru-RU" sz="4400" dirty="0"/>
          </a:p>
        </p:txBody>
      </p:sp>
      <p:pic>
        <p:nvPicPr>
          <p:cNvPr id="154626" name="Picture 2" descr="Мифический Waterf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6074" y="2173242"/>
            <a:ext cx="10243753" cy="8182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waterfall real"/>
          <p:cNvPicPr>
            <a:picLocks noChangeAspect="1" noChangeArrowheads="1"/>
          </p:cNvPicPr>
          <p:nvPr/>
        </p:nvPicPr>
        <p:blipFill>
          <a:blip r:embed="rId2" cstate="print"/>
          <a:srcRect t="23770"/>
          <a:stretch>
            <a:fillRect/>
          </a:stretch>
        </p:blipFill>
        <p:spPr bwMode="auto">
          <a:xfrm>
            <a:off x="2007384" y="2582562"/>
            <a:ext cx="16486200" cy="705570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907006" y="929073"/>
            <a:ext cx="141449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1970 - </a:t>
            </a:r>
            <a:r>
              <a:rPr lang="en-US" sz="4400" b="1" dirty="0"/>
              <a:t>Waterfall</a:t>
            </a:r>
            <a:r>
              <a:rPr lang="ru-RU" sz="4400" dirty="0"/>
              <a:t> (каскадная модель)</a:t>
            </a:r>
            <a:r>
              <a:rPr lang="ru-RU" sz="4400" b="1" dirty="0"/>
              <a:t> -</a:t>
            </a:r>
            <a:r>
              <a:rPr lang="ru-RU" sz="4400" dirty="0"/>
              <a:t>  </a:t>
            </a:r>
            <a:r>
              <a:rPr lang="ru-RU" sz="4400" b="1" dirty="0"/>
              <a:t>Уинстон </a:t>
            </a:r>
            <a:r>
              <a:rPr lang="ru-RU" sz="4400" b="1" dirty="0" err="1"/>
              <a:t>Уокер</a:t>
            </a:r>
            <a:r>
              <a:rPr lang="ru-RU" sz="4400" b="1" dirty="0"/>
              <a:t> </a:t>
            </a:r>
            <a:r>
              <a:rPr lang="ru-RU" sz="4400" b="1" dirty="0" err="1"/>
              <a:t>Ройс</a:t>
            </a:r>
            <a:endParaRPr lang="ru-RU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909698" y="953787"/>
            <a:ext cx="72523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/>
              <a:t>Проблемы каскадной модели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98155" y="2214176"/>
            <a:ext cx="1404410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/>
              <a:t>Все этапы надо проходить строго последовательно.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/>
              <a:t>Пока все стадии не будут пройдены до конца, Заказчик не поймет, что же на самом деле он получит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/>
              <a:t>Качество очень сильно зависит от начальных этапов (выявление требований и проектирование)</a:t>
            </a:r>
          </a:p>
        </p:txBody>
      </p:sp>
      <p:pic>
        <p:nvPicPr>
          <p:cNvPr id="156674" name="Picture 2" descr="plan vs realit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9957" y="5404780"/>
            <a:ext cx="10824519" cy="55450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6769</TotalTime>
  <Words>1464</Words>
  <Application>Microsoft Office PowerPoint</Application>
  <PresentationFormat>Произвольный</PresentationFormat>
  <Paragraphs>137</Paragraphs>
  <Slides>41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586</cp:revision>
  <dcterms:created xsi:type="dcterms:W3CDTF">2020-08-11T16:12:28Z</dcterms:created>
  <dcterms:modified xsi:type="dcterms:W3CDTF">2023-01-23T08:38:15Z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